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82" r:id="rId2"/>
    <p:sldId id="384" r:id="rId3"/>
    <p:sldId id="385" r:id="rId4"/>
    <p:sldId id="389" r:id="rId5"/>
    <p:sldId id="411" r:id="rId6"/>
    <p:sldId id="390" r:id="rId7"/>
    <p:sldId id="387" r:id="rId8"/>
    <p:sldId id="403" r:id="rId9"/>
    <p:sldId id="404" r:id="rId10"/>
    <p:sldId id="406" r:id="rId11"/>
    <p:sldId id="412" r:id="rId12"/>
    <p:sldId id="391" r:id="rId13"/>
    <p:sldId id="399" r:id="rId14"/>
    <p:sldId id="401" r:id="rId15"/>
    <p:sldId id="392" r:id="rId16"/>
    <p:sldId id="408" r:id="rId17"/>
    <p:sldId id="413" r:id="rId1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01FE8663-5290-4813-AB37-48DD8A766BAB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DD51AADE-31F4-45EC-9C61-FE809FA36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30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96DD8E1-68CE-4DEC-B8C8-2508E527A838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AB16EF6E-FCC9-4EB1-B00D-E724850D35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6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192000" cy="68579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79733" y="365166"/>
            <a:ext cx="451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i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ES" sz="24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CIUDADANA </a:t>
            </a:r>
            <a:endParaRPr lang="es-ES" sz="2400" b="1" i="1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400" b="1" i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Y COMUNICACIÓN</a:t>
            </a:r>
            <a:endParaRPr lang="es-ES" sz="2400" b="1" i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7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4628"/>
          <a:stretch/>
        </p:blipFill>
        <p:spPr>
          <a:xfrm>
            <a:off x="360059" y="1560769"/>
            <a:ext cx="8107092" cy="4159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2016 - 2020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916479" y="3050317"/>
            <a:ext cx="2692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s-E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-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916480" y="4906482"/>
            <a:ext cx="2552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 -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916479" y="2176755"/>
            <a:ext cx="2622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	 -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17192" y="1818745"/>
            <a:ext cx="45292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AUMENTAMOS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MANTUVIMOS</a:t>
            </a:r>
            <a:r>
              <a:rPr lang="es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percepción,  confianza y credibilidad de la ciudadanía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gestión de la entidad.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916480" y="3987973"/>
            <a:ext cx="2735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	 -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ed5dfab-7c0b-4439-bfb1-5123008963f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5039"/>
          <a:stretch/>
        </p:blipFill>
        <p:spPr bwMode="auto">
          <a:xfrm>
            <a:off x="1871133" y="1267084"/>
            <a:ext cx="7247467" cy="45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GESTIÓN 2016 - 2020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00594" y="947257"/>
            <a:ext cx="37359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CON EL CONCEJO DE BOGOTÁ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0434" y="1843586"/>
            <a:ext cx="505523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Dirección de Apoyo al Despacho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ATENDIERON </a:t>
            </a:r>
            <a:r>
              <a:rPr lang="es-E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TRAMITARON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</a:t>
            </a:r>
            <a:r>
              <a:rPr lang="es-E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3,659 REQUERIMIENTOS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Concejo de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así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1.794 invitaciones a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proposición</a:t>
            </a:r>
            <a:endParaRPr lang="es-419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419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1.232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invitaciones 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</a:t>
            </a:r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 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petición,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otros. 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99" y="1794932"/>
            <a:ext cx="5436783" cy="3623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54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</a:t>
            </a:r>
            <a:r>
              <a:rPr lang="es-CO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PQRs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00594" y="947257"/>
            <a:ext cx="37359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9062" y="1920180"/>
            <a:ext cx="4859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cuatrienio 2016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s-E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TRAMITARON 9.393 </a:t>
            </a:r>
            <a:r>
              <a:rPr lang="es-E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PQR,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que predominaron: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419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6.712 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endParaRPr lang="es-419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denuncias</a:t>
            </a:r>
            <a:endParaRPr lang="es-419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937 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s-419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744 quejas</a:t>
            </a:r>
            <a:r>
              <a:rPr lang="es-419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y reclamos</a:t>
            </a:r>
            <a:r>
              <a:rPr lang="es-E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8" y="1727201"/>
            <a:ext cx="5848350" cy="389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95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</a:t>
            </a:r>
            <a:r>
              <a:rPr lang="es-CO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PQRs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5556" y="2163085"/>
            <a:ext cx="4849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cuatrienio 2016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PREDOMINARON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Tipo de Peticionario: </a:t>
            </a:r>
            <a:endParaRPr lang="es-419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419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7.537 Ciudadanos</a:t>
            </a:r>
            <a:endParaRPr lang="es-419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1.104 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jurídicas</a:t>
            </a:r>
            <a:endParaRPr lang="es-419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 concejales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otros </a:t>
            </a: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Resultado de imagen para concejales bogot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2" y="3811304"/>
            <a:ext cx="4112189" cy="2056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25" y="1456265"/>
            <a:ext cx="3996542" cy="1982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4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LA </a:t>
            </a:r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</a:t>
            </a:r>
            <a:r>
              <a:rPr lang="es-419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419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419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ES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00594" y="947257"/>
            <a:ext cx="37359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0295" y="2605205"/>
            <a:ext cx="3910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/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ente de control </a:t>
            </a:r>
            <a:r>
              <a:rPr lang="es-ES" sz="2200" b="1" dirty="0" smtClean="0">
                <a:ln/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implementó </a:t>
            </a:r>
            <a:r>
              <a:rPr lang="es-ES" sz="2200" b="1" dirty="0">
                <a:ln/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comunicación pública </a:t>
            </a:r>
            <a:r>
              <a:rPr lang="es-ES" sz="20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419" sz="20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edagogía ciudadana, haciendo uso efectivo de los medios disponibles así: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4800" r="5092" b="2012"/>
          <a:stretch/>
        </p:blipFill>
        <p:spPr>
          <a:xfrm>
            <a:off x="4903014" y="1718734"/>
            <a:ext cx="6662453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44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2020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00594" y="947257"/>
            <a:ext cx="37359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72304" y="1514408"/>
            <a:ext cx="6021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150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550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</a:p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con la Comunidad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s-ES" sz="2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la 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el ciudadano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redes sociales y demás canales comunicacionales.</a:t>
            </a:r>
          </a:p>
          <a:p>
            <a:pPr algn="ctr"/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Fortalecimiento de la </a:t>
            </a:r>
            <a:r>
              <a:rPr lang="es-CO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 los ciudadanos 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través del Centro de Atención al Ciudadano, bajo los principios de</a:t>
            </a:r>
            <a:r>
              <a:rPr lang="es-CO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transparencia, calidad y oportunidad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/>
          <a:stretch/>
        </p:blipFill>
        <p:spPr>
          <a:xfrm>
            <a:off x="6934200" y="1856942"/>
            <a:ext cx="4431955" cy="360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96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2016 - 2020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49136" y="1302434"/>
            <a:ext cx="4487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2.196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ACCIONES DE DIÁLOGO y </a:t>
            </a: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 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comunidad, mediante las cuales se atendieron </a:t>
            </a:r>
            <a:r>
              <a:rPr lang="es-E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72.768 CIUDADANOS</a:t>
            </a: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89" y="1642393"/>
            <a:ext cx="5701968" cy="3844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72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310" y="487402"/>
            <a:ext cx="11632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 CON LA COMUNIDAD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00594" y="947257"/>
            <a:ext cx="373597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5862" y="1687005"/>
            <a:ext cx="5195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destaca la realización de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511 MESAS DE TRABAJO CIUDADANAS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9.412 BOGOTANOS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observaron de cerca la gestión local de sus comunidades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ejecución de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648 INSPECCIONES A TERRENO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 de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6.454 </a:t>
            </a:r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 LOCALES. </a:t>
            </a:r>
          </a:p>
          <a:p>
            <a:pPr algn="just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convocatoria de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 REUNIONES LOCALES DE CONTROL SOCIAL,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activa de 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11.369 CIUDADANOS.</a:t>
            </a:r>
            <a:endParaRPr lang="es-CO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8765" r="10370" b="12469"/>
          <a:stretch/>
        </p:blipFill>
        <p:spPr>
          <a:xfrm>
            <a:off x="5896504" y="1693660"/>
            <a:ext cx="5743896" cy="3866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1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706" y="487402"/>
            <a:ext cx="10316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 CON LA COMUNIDAD </a:t>
            </a:r>
            <a:r>
              <a:rPr lang="es-ES" sz="28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580262" y="1958965"/>
            <a:ext cx="5140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AUDIENCIAS PÚBLICAS </a:t>
            </a:r>
            <a:r>
              <a:rPr lang="es-CO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cubrimiento anual de las 20 localidades de Bogotá. </a:t>
            </a:r>
            <a:endParaRPr lang="es-CO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participación de cerca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10.332 </a:t>
            </a:r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CIUDADANOS, </a:t>
            </a:r>
            <a:r>
              <a:rPr lang="es-CO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s-CO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organizaciones e instituciones de la sociedad civil.</a:t>
            </a:r>
            <a:r>
              <a:rPr lang="es-C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6" y="1701793"/>
            <a:ext cx="5718195" cy="381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80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AUDIENCIAS PÚBLICAS</a:t>
            </a:r>
            <a:endParaRPr lang="es-CO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4093" y="1623834"/>
            <a:ext cx="5202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resultado de la gestión del ente de control, en el marco de los compromisos adquiridos en las audiencias públicas con la ciudadanía, se destaca la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 LA CONSTRUCCIÓN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nueva Sede El Porvenir de la UNIVERSIDAD DISTRITAL FRANCISCO JOSÉ DE CALDAS 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Bosa.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4647" y="4027982"/>
            <a:ext cx="5272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</a:t>
            </a:r>
            <a:r>
              <a:rPr lang="es-E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s-E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condiciones laborales, económicas y comerciales para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VENDEDORES INFORMALES EN EL NUEVO CED CENTENARIO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localidad Antonio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Nariño.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08bogo_nueva%2Cph01_1502136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87" y="1659466"/>
            <a:ext cx="5373141" cy="3845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3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AUDIENCIAS PÚBLICAS</a:t>
            </a:r>
            <a:endParaRPr lang="es-CO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76534" y="1821823"/>
            <a:ext cx="48324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TERMINACIÓN, CONSTRUCCIÓN Y PUESTA EN FUNCIONAMIENTO</a:t>
            </a:r>
            <a:r>
              <a:rPr lang="es-E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colegios</a:t>
            </a:r>
            <a:r>
              <a:rPr 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QUIROGA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Rafael Uribe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Uribe,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ENSUEÑO</a:t>
            </a: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Ciudad Bolívar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PÚBLICA DE KENNEDY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Carvajal. </a:t>
            </a:r>
          </a:p>
        </p:txBody>
      </p:sp>
      <p:pic>
        <p:nvPicPr>
          <p:cNvPr id="1026" name="Picture 2" descr="Resultado de imagen para COLEGIO ALIANZA QUIRO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0" y="1871132"/>
            <a:ext cx="6085485" cy="3421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7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 2016 -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327" y="1451506"/>
            <a:ext cx="506871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llevaron a cabo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 ENCUENTROS PEDAGÓGICOS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abordar temas como la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1757 de 2015, PQR,  Gestión y Administración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ública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1774 de 2011 y Desarrollo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Sostenible, en los que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12.628 BOGOTANOS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participaron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Además,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GRADUARON 272 LÍDERES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diplomados de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“Control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ontratación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statal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con la Universidad Distrital; “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mbiental” y “Formulación de proyectos para el control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ocial”</a:t>
            </a: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Universidad Nacional de Colombia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2158"/>
          <a:stretch/>
        </p:blipFill>
        <p:spPr>
          <a:xfrm>
            <a:off x="5851677" y="1683600"/>
            <a:ext cx="5728192" cy="3837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93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948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 2016 -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83007" y="1223252"/>
            <a:ext cx="4980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Instalamos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FOROS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temáticos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sectoriales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ODS, con la interacción de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7.137 LÍDERES.</a:t>
            </a:r>
            <a:endParaRPr lang="es-E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Desarrollamos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338 TALLERES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participación de 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9.498 CIUDADANOS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7954" r="2614" b="9517"/>
          <a:stretch/>
        </p:blipFill>
        <p:spPr>
          <a:xfrm>
            <a:off x="478802" y="1821708"/>
            <a:ext cx="5537157" cy="3720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90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4628"/>
          <a:stretch/>
        </p:blipFill>
        <p:spPr>
          <a:xfrm>
            <a:off x="392475" y="1497875"/>
            <a:ext cx="8107092" cy="4159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542" y="434542"/>
            <a:ext cx="1048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2016 - 2020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882134" y="3146538"/>
            <a:ext cx="318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14.876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882133" y="3940670"/>
            <a:ext cx="295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24.856</a:t>
            </a:r>
            <a:endParaRPr lang="es-CO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882133" y="2352406"/>
            <a:ext cx="3132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	 </a:t>
            </a: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7.433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882133" y="4734802"/>
            <a:ext cx="3079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25.603</a:t>
            </a:r>
            <a:endParaRPr lang="es-CO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28851" y="1973574"/>
            <a:ext cx="47788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TRIPLICAMOS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participación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comunidad con la interacción de más de </a:t>
            </a:r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72.768 CIUDADANOS</a:t>
            </a:r>
            <a:endParaRPr lang="es-CO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5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645</Words>
  <Application>Microsoft Office PowerPoint</Application>
  <PresentationFormat>Panorámica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Angela Consuelo Lagos Prieto</cp:lastModifiedBy>
  <cp:revision>269</cp:revision>
  <cp:lastPrinted>2019-09-04T13:54:16Z</cp:lastPrinted>
  <dcterms:created xsi:type="dcterms:W3CDTF">2016-09-20T14:18:51Z</dcterms:created>
  <dcterms:modified xsi:type="dcterms:W3CDTF">2020-02-27T11:26:01Z</dcterms:modified>
</cp:coreProperties>
</file>